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92" r:id="rId3"/>
    <p:sldId id="402" r:id="rId4"/>
    <p:sldId id="403" r:id="rId5"/>
    <p:sldId id="404" r:id="rId6"/>
    <p:sldId id="259" r:id="rId7"/>
    <p:sldId id="393" r:id="rId8"/>
    <p:sldId id="319" r:id="rId9"/>
    <p:sldId id="397" r:id="rId10"/>
    <p:sldId id="398" r:id="rId11"/>
    <p:sldId id="399" r:id="rId12"/>
    <p:sldId id="405" r:id="rId13"/>
    <p:sldId id="407" r:id="rId14"/>
    <p:sldId id="406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AB6BB-92EA-4147-AB23-1B89DFC4086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BD29-0B51-42DD-9251-E5C640D8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7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8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9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62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74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3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0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5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6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1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76950"/>
            <a:ext cx="12192000" cy="781050"/>
          </a:xfrm>
          <a:prstGeom prst="rect">
            <a:avLst/>
          </a:prstGeom>
          <a:solidFill>
            <a:srgbClr val="E4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75"/>
            <a:ext cx="12192000" cy="1085850"/>
          </a:xfrm>
          <a:solidFill>
            <a:srgbClr val="E4002B"/>
          </a:solidFill>
        </p:spPr>
        <p:txBody>
          <a:bodyPr lIns="914400" rIns="9144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4" y="1190625"/>
            <a:ext cx="10515600" cy="457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7165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9450" y="6356350"/>
            <a:ext cx="59436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01250" y="6356350"/>
            <a:ext cx="135255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00222977-07F0-43A6-A277-6FF5B4151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24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52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4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8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0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3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6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6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Webinář o studiu v Japonsku na Kyushu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22977-07F0-43A6-A277-6FF5B4151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18. 5. 2021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Webinář o studiu v Japonsku na Kyushu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DE8F9-9596-49B2-98CD-5E885988E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sc.kyushu-u.ac.jp/supportcenter/en/housing-2/ijir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sc.kyushu-u.ac.jp/supportcenter/web/wp-content/uploads/student_clu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2599-0456-44BA-A676-BDD66403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webináře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3CF4-2F6D-42D4-8D2D-9D7F28D13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304925"/>
            <a:ext cx="7383274" cy="44577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bg1">
                    <a:lumMod val="85000"/>
                  </a:schemeClr>
                </a:solidFill>
              </a:rPr>
              <a:t>Úvodem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Představení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Kyushu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University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Co je to IGSES a co tam děláme?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bg1">
                    <a:lumMod val="85000"/>
                  </a:schemeClr>
                </a:solidFill>
              </a:rPr>
              <a:t>Co se nabízí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Jaké jsou možnosti stáží a stipendií z Japonské strany?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Jak si vybrat laboratoř?</a:t>
            </a:r>
          </a:p>
          <a:p>
            <a:pPr marL="0" indent="0">
              <a:buNone/>
            </a:pPr>
            <a:r>
              <a:rPr lang="cs-CZ" b="1" dirty="0"/>
              <a:t>Praktické vědět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dirty="0"/>
              <a:t>Jak se žije na </a:t>
            </a:r>
            <a:r>
              <a:rPr lang="cs-CZ" dirty="0" err="1"/>
              <a:t>Kyushu</a:t>
            </a:r>
            <a:r>
              <a:rPr lang="cs-CZ" dirty="0"/>
              <a:t> University?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Trochu o Japonsku a Japoncích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6F988-EF44-4D41-B5F5-77346144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BBCE3-1488-48A3-AC0F-0B01FA0A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264" y="1443327"/>
            <a:ext cx="3046412" cy="320675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089F52-45DB-4FD1-B9D4-20EF885C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CBFCE-858D-4CEE-B9AA-F4950FFD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6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260B-D32D-441D-B54F-895CD015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Fukuoka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B2F55-C5E8-42D4-BD63-51BECC26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37C22-5FF2-4194-ADF3-9009706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9482A-EE07-4DD7-A815-064BC27D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FCEEF5A-72F6-452C-A6AF-E87EE825A0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30" y="1207770"/>
            <a:ext cx="3901440" cy="26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apanBase - Fukuoka">
            <a:extLst>
              <a:ext uri="{FF2B5EF4-FFF2-40B4-BE49-F238E27FC236}">
                <a16:creationId xmlns:a16="http://schemas.microsoft.com/office/drawing/2014/main" id="{59FC4931-531E-4E1A-97F6-8CB0DC1DE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69" y="3236208"/>
            <a:ext cx="3913951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6E6D11-BDAE-4E61-8597-1C3A8304B213}"/>
              </a:ext>
            </a:extLst>
          </p:cNvPr>
          <p:cNvSpPr txBox="1"/>
          <p:nvPr/>
        </p:nvSpPr>
        <p:spPr>
          <a:xfrm>
            <a:off x="342900" y="1591270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Obyvatelstvo</a:t>
            </a:r>
            <a:r>
              <a:rPr lang="en-GB" sz="2400" dirty="0"/>
              <a:t>: 1</a:t>
            </a:r>
            <a:r>
              <a:rPr lang="cs-CZ" sz="2400" dirty="0"/>
              <a:t> </a:t>
            </a:r>
            <a:r>
              <a:rPr lang="en-GB" sz="2400" dirty="0"/>
              <a:t>539</a:t>
            </a:r>
            <a:r>
              <a:rPr lang="cs-CZ" sz="2400" dirty="0"/>
              <a:t> 000</a:t>
            </a:r>
            <a:r>
              <a:rPr lang="en-GB" sz="2400" dirty="0"/>
              <a:t> (2015</a:t>
            </a:r>
            <a:r>
              <a:rPr lang="cs-CZ" sz="2400" dirty="0"/>
              <a:t>)</a:t>
            </a:r>
            <a:endParaRPr lang="en-GB" sz="2400" dirty="0"/>
          </a:p>
          <a:p>
            <a:r>
              <a:rPr lang="en-GB" sz="2400" dirty="0"/>
              <a:t>Metro </a:t>
            </a:r>
            <a:r>
              <a:rPr lang="cs-CZ" sz="2400" dirty="0"/>
              <a:t>oblast</a:t>
            </a:r>
            <a:r>
              <a:rPr lang="en-GB" sz="2400" dirty="0"/>
              <a:t>: 2</a:t>
            </a:r>
            <a:r>
              <a:rPr lang="cs-CZ" sz="2400" dirty="0"/>
              <a:t> </a:t>
            </a:r>
            <a:r>
              <a:rPr lang="en-GB" sz="2400" dirty="0"/>
              <a:t>565</a:t>
            </a:r>
            <a:r>
              <a:rPr lang="cs-CZ" sz="2400" dirty="0"/>
              <a:t> 000</a:t>
            </a:r>
          </a:p>
          <a:p>
            <a:r>
              <a:rPr lang="cs-CZ" sz="2400" b="0" i="0" dirty="0">
                <a:solidFill>
                  <a:srgbClr val="000000"/>
                </a:solidFill>
                <a:effectLst/>
              </a:rPr>
              <a:t>Rozloha: </a:t>
            </a:r>
            <a:r>
              <a:rPr lang="en-GB" sz="2400" b="0" i="0" dirty="0">
                <a:solidFill>
                  <a:srgbClr val="000000"/>
                </a:solidFill>
                <a:effectLst/>
              </a:rPr>
              <a:t>343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,</a:t>
            </a:r>
            <a:r>
              <a:rPr lang="en-GB" sz="2400" b="0" i="0" dirty="0">
                <a:solidFill>
                  <a:srgbClr val="000000"/>
                </a:solidFill>
                <a:effectLst/>
              </a:rPr>
              <a:t>39 km</a:t>
            </a:r>
            <a:r>
              <a:rPr lang="en-GB" sz="2400" b="0" i="0" baseline="30000" dirty="0">
                <a:solidFill>
                  <a:srgbClr val="000000"/>
                </a:solidFill>
                <a:effectLst/>
              </a:rPr>
              <a:t>2</a:t>
            </a:r>
            <a:endParaRPr lang="cs-CZ" sz="2400" b="0" i="0" baseline="30000" dirty="0">
              <a:solidFill>
                <a:srgbClr val="000000"/>
              </a:solidFill>
              <a:effectLst/>
            </a:endParaRPr>
          </a:p>
          <a:p>
            <a:r>
              <a:rPr lang="cs-CZ" sz="2400" dirty="0">
                <a:solidFill>
                  <a:srgbClr val="000000"/>
                </a:solidFill>
              </a:rPr>
              <a:t>Přístavní město – jak hory tak pláže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8346C-5914-4B61-A229-6D6445480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55848"/>
            <a:ext cx="4581525" cy="25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6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5CDF-81B5-49C1-B4B6-6ED2BA4B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Jídlo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306E6-F8AD-4D70-A140-D4556BEC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Ovoce a zelenina za astronomické částky. Jablko (jedno!) běžně okolo 50 Kč.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D2AD7-F4CB-4458-8290-8057B9DC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FC08-6776-416B-929A-6CFF6894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B14F0-5A76-43AE-BE4C-89C182A0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5718BCA-CB0A-46C5-9536-150885E3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943" y="1955333"/>
            <a:ext cx="2967909" cy="22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8925F35-DC66-4084-971D-3B6457D3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68" y="3813548"/>
            <a:ext cx="2562087" cy="19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8692A7A-4F3F-4625-9E42-BAECD012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83" y="1988869"/>
            <a:ext cx="2821895" cy="21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7BA5A-6456-4B4F-A3DA-2E3D3415E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602" y="3751162"/>
            <a:ext cx="2793879" cy="2094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C8426-68AB-422F-972C-6A435335B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496" y="2105036"/>
            <a:ext cx="2644592" cy="1982423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DD09CF9-7854-41F1-9088-3283EE97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95" y="3815583"/>
            <a:ext cx="2644609" cy="1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A1B8F14-DBF2-4376-9E16-7FAFEF1B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7" y="2147877"/>
            <a:ext cx="2530308" cy="18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DA012A-B93D-4F9F-AA09-DB15235C54AD}"/>
              </a:ext>
            </a:extLst>
          </p:cNvPr>
          <p:cNvSpPr txBox="1"/>
          <p:nvPr/>
        </p:nvSpPr>
        <p:spPr>
          <a:xfrm>
            <a:off x="-113967" y="4044620"/>
            <a:ext cx="104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Suši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1EDD7-5157-41B9-99F8-4FB016355FD4}"/>
              </a:ext>
            </a:extLst>
          </p:cNvPr>
          <p:cNvSpPr txBox="1"/>
          <p:nvPr/>
        </p:nvSpPr>
        <p:spPr>
          <a:xfrm>
            <a:off x="1129617" y="5783389"/>
            <a:ext cx="2238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Suši - </a:t>
            </a:r>
            <a:r>
              <a:rPr lang="cs-CZ" dirty="0" err="1"/>
              <a:t>čůtoro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4BCBC-6801-47CA-AB47-0A0FB3E6D298}"/>
              </a:ext>
            </a:extLst>
          </p:cNvPr>
          <p:cNvSpPr txBox="1"/>
          <p:nvPr/>
        </p:nvSpPr>
        <p:spPr>
          <a:xfrm>
            <a:off x="2910483" y="1767745"/>
            <a:ext cx="104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Jakiniku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D861E-B787-4D61-A1B4-66C3EF2EEF7E}"/>
              </a:ext>
            </a:extLst>
          </p:cNvPr>
          <p:cNvSpPr txBox="1"/>
          <p:nvPr/>
        </p:nvSpPr>
        <p:spPr>
          <a:xfrm>
            <a:off x="5734368" y="1683553"/>
            <a:ext cx="104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Jakitori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049E9F-AB3D-4B26-BE83-12BA4A9A2CFB}"/>
              </a:ext>
            </a:extLst>
          </p:cNvPr>
          <p:cNvSpPr txBox="1"/>
          <p:nvPr/>
        </p:nvSpPr>
        <p:spPr>
          <a:xfrm>
            <a:off x="8750278" y="1619537"/>
            <a:ext cx="136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Kobe</a:t>
            </a:r>
            <a:r>
              <a:rPr lang="cs-CZ" dirty="0"/>
              <a:t> </a:t>
            </a:r>
            <a:r>
              <a:rPr lang="cs-CZ" dirty="0" err="1"/>
              <a:t>beef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BEFC4C-F806-4B51-9B69-69F51A6AA7D8}"/>
              </a:ext>
            </a:extLst>
          </p:cNvPr>
          <p:cNvSpPr txBox="1"/>
          <p:nvPr/>
        </p:nvSpPr>
        <p:spPr>
          <a:xfrm>
            <a:off x="7883640" y="5698609"/>
            <a:ext cx="1366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Kobe</a:t>
            </a:r>
            <a:r>
              <a:rPr lang="cs-CZ" dirty="0"/>
              <a:t> </a:t>
            </a:r>
            <a:r>
              <a:rPr lang="cs-CZ" dirty="0" err="1"/>
              <a:t>beef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3FD1D-4C3F-449E-B696-DE57E85982C8}"/>
              </a:ext>
            </a:extLst>
          </p:cNvPr>
          <p:cNvSpPr txBox="1"/>
          <p:nvPr/>
        </p:nvSpPr>
        <p:spPr>
          <a:xfrm>
            <a:off x="4539058" y="5810908"/>
            <a:ext cx="3151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Takový normální oběd (</a:t>
            </a:r>
            <a:r>
              <a:rPr lang="cs-CZ" dirty="0" err="1"/>
              <a:t>karáge</a:t>
            </a:r>
            <a:r>
              <a:rPr lang="cs-CZ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47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2B83-B0E8-4B2D-B1B8-E038F7A8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Cestování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D10D1-1E31-43BD-9B55-732EEBC1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104461"/>
            <a:ext cx="10515600" cy="4572000"/>
          </a:xfrm>
        </p:spPr>
        <p:txBody>
          <a:bodyPr/>
          <a:lstStyle/>
          <a:p>
            <a:r>
              <a:rPr lang="cs-CZ" dirty="0"/>
              <a:t>Rozmanitá příroda, hory, moře</a:t>
            </a:r>
          </a:p>
          <a:p>
            <a:r>
              <a:rPr lang="cs-CZ" dirty="0"/>
              <a:t>Historická místa, města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ED8DC-EE08-4323-ADA8-FD83138D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9E458-A686-466C-9C93-FC012823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6B3A1-9424-4E92-B3C8-A29EE3E6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AB608A3-717D-405C-AB60-A2AEA6E2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68" y="432045"/>
            <a:ext cx="3437156" cy="25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138C24C-23B5-4BAF-96E7-8C4D8B33C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18" y="1534473"/>
            <a:ext cx="2636102" cy="35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AE5624D3-09B8-4D98-967F-EF60C1A8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57" y="3573010"/>
            <a:ext cx="3713053" cy="27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40DCE532-89FF-440F-8A3B-14900FC9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16" y="3521008"/>
            <a:ext cx="3713053" cy="27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2ECFBEAC-5530-4B56-B544-3AA78CD5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40" y="1964653"/>
            <a:ext cx="2785227" cy="208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867A67-FB7B-4DEB-9BE8-846732C7E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70" y="3926343"/>
            <a:ext cx="2990067" cy="22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92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0B7A305-E8FD-4501-BB66-C94E7DF6D0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2350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C4A74-15FC-4E0B-93C1-C1499237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srgbClr val="FFFFFF"/>
                </a:solidFill>
              </a:rPr>
              <a:t>18. 5. 2021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1CCF-F7B4-4D37-A01E-94A803B4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Webinář o studiu v Japonsku na Kyushu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52C43-642A-4860-BCCC-7623FB3C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0222977-07F0-43A6-A277-6FF5B4151210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11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3EC0F-B7DC-448D-9D44-AF75C47A0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pozornost!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0B00-0475-4280-BBA4-F74FE2B8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pic>
        <p:nvPicPr>
          <p:cNvPr id="5" name="Picture 2" descr="Image result for what czech people do">
            <a:extLst>
              <a:ext uri="{FF2B5EF4-FFF2-40B4-BE49-F238E27FC236}">
                <a16:creationId xmlns:a16="http://schemas.microsoft.com/office/drawing/2014/main" id="{A2E857D9-5FB4-42EE-9433-324F943B6D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44" y="1215880"/>
            <a:ext cx="5171017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anwhile in X… | Funny relatable memes, Funny pictures, Meanwhile in">
            <a:extLst>
              <a:ext uri="{FF2B5EF4-FFF2-40B4-BE49-F238E27FC236}">
                <a16:creationId xmlns:a16="http://schemas.microsoft.com/office/drawing/2014/main" id="{562C3DE8-BB55-4657-9B64-A4E6B7A44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4" y="924647"/>
            <a:ext cx="312594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E2FA0A-CE23-42A5-BAC1-A934226C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4E831-D455-4198-9885-5A0FCEC6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Ubytování - stáže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75" y="1476375"/>
            <a:ext cx="4851781" cy="49212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Koleje </a:t>
            </a:r>
            <a:r>
              <a:rPr lang="cs-CZ" dirty="0" err="1"/>
              <a:t>Ijiri</a:t>
            </a:r>
            <a:r>
              <a:rPr lang="cs-CZ" dirty="0"/>
              <a:t> (</a:t>
            </a:r>
            <a:r>
              <a:rPr lang="cs-CZ" dirty="0" err="1"/>
              <a:t>Ijiri</a:t>
            </a:r>
            <a:r>
              <a:rPr lang="cs-CZ" dirty="0"/>
              <a:t> International House)</a:t>
            </a:r>
          </a:p>
          <a:p>
            <a:pPr lvl="1"/>
            <a:r>
              <a:rPr lang="cs-CZ" dirty="0">
                <a:hlinkClick r:id="rId2"/>
              </a:rPr>
              <a:t>https://isc.kyushu-u.ac.jp/supportcenter/en/housing-2/ijiri</a:t>
            </a:r>
            <a:endParaRPr lang="cs-CZ" dirty="0"/>
          </a:p>
          <a:p>
            <a:r>
              <a:rPr lang="cs-CZ" dirty="0"/>
              <a:t>Cena okolo 10 000 JPY/měsíc (cca 2000 Kč)</a:t>
            </a:r>
          </a:p>
          <a:p>
            <a:r>
              <a:rPr lang="cs-CZ" dirty="0"/>
              <a:t>Nutná rezervace několik měsíců dopředu</a:t>
            </a:r>
          </a:p>
          <a:p>
            <a:r>
              <a:rPr lang="cs-CZ" dirty="0"/>
              <a:t>Další ubytovny jsou také dostupné, avšak cena od 40000 JPY/měsíc (cca 8000 Kč)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66289-E278-40FB-8B4C-DB2DB926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70205-891D-4B93-8A66-B016D12B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C69CD-4744-4ABF-A3AE-9A48EE94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Ijiri International House-Single Room | 九州大学 外国人留学生・研究者サポートセンター">
            <a:extLst>
              <a:ext uri="{FF2B5EF4-FFF2-40B4-BE49-F238E27FC236}">
                <a16:creationId xmlns:a16="http://schemas.microsoft.com/office/drawing/2014/main" id="{A2EBF803-80C8-4122-9897-66C87BC11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33" y="527050"/>
            <a:ext cx="40195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jiri International House (Ijiri Area) | 九州大学 外国人留学生・研究者サポートセンター">
            <a:extLst>
              <a:ext uri="{FF2B5EF4-FFF2-40B4-BE49-F238E27FC236}">
                <a16:creationId xmlns:a16="http://schemas.microsoft.com/office/drawing/2014/main" id="{E70EE19C-6FCB-45AA-B5DE-43CF9C76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2503487"/>
            <a:ext cx="37147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8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Ubytování - dlouhodobé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75" y="1476375"/>
            <a:ext cx="5076517" cy="4183761"/>
          </a:xfrm>
        </p:spPr>
        <p:txBody>
          <a:bodyPr>
            <a:normAutofit/>
          </a:bodyPr>
          <a:lstStyle/>
          <a:p>
            <a:r>
              <a:rPr lang="cs-CZ" dirty="0"/>
              <a:t>Soukromé ubytovny (od 40000 JPY/měsíc (cca 8000 Kč))</a:t>
            </a:r>
          </a:p>
          <a:p>
            <a:r>
              <a:rPr lang="cs-CZ" dirty="0"/>
              <a:t>Priváty – jednopokojové (od 25000 JPY/měsíc (cca 5000 Kč))</a:t>
            </a:r>
          </a:p>
          <a:p>
            <a:pPr lvl="1"/>
            <a:r>
              <a:rPr lang="cs-CZ" dirty="0"/>
              <a:t>Velikost okolo 20-30 m</a:t>
            </a:r>
            <a:r>
              <a:rPr lang="cs-CZ" baseline="30000" dirty="0"/>
              <a:t>2</a:t>
            </a:r>
          </a:p>
          <a:p>
            <a:pPr lvl="1"/>
            <a:r>
              <a:rPr lang="cs-CZ" dirty="0"/>
              <a:t>Typicky nevybavené</a:t>
            </a:r>
          </a:p>
          <a:p>
            <a:pPr lvl="1"/>
            <a:r>
              <a:rPr lang="cs-CZ" dirty="0"/>
              <a:t>I to světlo si musíte koupit sami!</a:t>
            </a:r>
          </a:p>
          <a:p>
            <a:r>
              <a:rPr lang="cs-CZ" dirty="0" err="1"/>
              <a:t>Share</a:t>
            </a:r>
            <a:r>
              <a:rPr lang="cs-CZ" dirty="0"/>
              <a:t>-house – nutná domluva s konkrétními lidmi</a:t>
            </a:r>
          </a:p>
          <a:p>
            <a:endParaRPr lang="cs-C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66289-E278-40FB-8B4C-DB2DB926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70205-891D-4B93-8A66-B016D12B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C69CD-4744-4ABF-A3AE-9A48EE94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 descr="1R, 1K, 1DK, 1LDK Apartment: What's the Difference and Which Should I Rent?  - Blog">
            <a:extLst>
              <a:ext uri="{FF2B5EF4-FFF2-40B4-BE49-F238E27FC236}">
                <a16:creationId xmlns:a16="http://schemas.microsoft.com/office/drawing/2014/main" id="{052857EA-6EC4-4DFD-93CF-AB8786C2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10" y="727761"/>
            <a:ext cx="4727121" cy="19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ior examples such as the whole room / Eames chair reproductive /  living alone / 1K / IKEA .… | Small room interior, Apartment interior,  Apartment bedroom decor">
            <a:extLst>
              <a:ext uri="{FF2B5EF4-FFF2-40B4-BE49-F238E27FC236}">
                <a16:creationId xmlns:a16="http://schemas.microsoft.com/office/drawing/2014/main" id="{9593882F-432F-4DE9-9D38-DBC2B5A9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53" y="3159183"/>
            <a:ext cx="2698595" cy="26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partments | Tokyo JET Wikia | Fandom">
            <a:extLst>
              <a:ext uri="{FF2B5EF4-FFF2-40B4-BE49-F238E27FC236}">
                <a16:creationId xmlns:a16="http://schemas.microsoft.com/office/drawing/2014/main" id="{251F1E64-55E6-4D05-BFAB-30B5E082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931" y="2739521"/>
            <a:ext cx="2596375" cy="194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9 Inspired Ideas for Decorating a Small 1R Apartment in Japan - Blog">
            <a:extLst>
              <a:ext uri="{FF2B5EF4-FFF2-40B4-BE49-F238E27FC236}">
                <a16:creationId xmlns:a16="http://schemas.microsoft.com/office/drawing/2014/main" id="{892B2721-F208-4C03-AC6F-ECE302A6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41" y="4508480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1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C253-3F4A-4B11-A48B-58A6A556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Kluby a sdružení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6442F-42A1-4FD0-9AC8-57B5F3D2C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přehled</a:t>
            </a:r>
            <a:endParaRPr lang="cs-CZ" dirty="0">
              <a:hlinkClick r:id="rId2"/>
            </a:endParaRPr>
          </a:p>
          <a:p>
            <a:pPr lvl="1"/>
            <a:r>
              <a:rPr lang="en-GB" dirty="0">
                <a:hlinkClick r:id="rId2"/>
              </a:rPr>
              <a:t>http://www.isc.kyushu-u.ac.jp/supportcenter/web/wp-content/uploads/student_club.pdf</a:t>
            </a:r>
            <a:endParaRPr lang="cs-CZ" dirty="0"/>
          </a:p>
          <a:p>
            <a:r>
              <a:rPr lang="cs-CZ" dirty="0"/>
              <a:t>Cizinci jsou pro stálé členy obvykle vítané zpestření</a:t>
            </a:r>
          </a:p>
          <a:p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31C73-3EC8-4C0A-9C70-7C4C160B2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B1BDB-A44F-4ACB-9DED-DFEF4CB53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938B0-DC0C-4597-8672-1D1A34A2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FBE8F0-F2F2-4C2F-B036-0CE1F65F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42" y="3189400"/>
            <a:ext cx="3216811" cy="24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4B17ADA-A2F5-40B8-863E-812DC9D4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316" y="1663700"/>
            <a:ext cx="3475198" cy="260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D7D971-80BA-464B-AED0-79DA7D4FE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198" y="4445650"/>
            <a:ext cx="3628326" cy="20367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0E29FE-62FC-4EAD-8ED4-99BFABDA7B2C}"/>
              </a:ext>
            </a:extLst>
          </p:cNvPr>
          <p:cNvSpPr txBox="1"/>
          <p:nvPr/>
        </p:nvSpPr>
        <p:spPr>
          <a:xfrm>
            <a:off x="2740195" y="3702578"/>
            <a:ext cx="3143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accent5"/>
                </a:solidFill>
              </a:rPr>
              <a:t>R</a:t>
            </a:r>
            <a:r>
              <a:rPr lang="cs-CZ" sz="2800" dirty="0" err="1">
                <a:solidFill>
                  <a:schemeClr val="accent5"/>
                </a:solidFill>
              </a:rPr>
              <a:t>ůzná</a:t>
            </a:r>
            <a:r>
              <a:rPr lang="cs-CZ" sz="2800" dirty="0">
                <a:solidFill>
                  <a:schemeClr val="accent5"/>
                </a:solidFill>
              </a:rPr>
              <a:t> dobrovolnická sdružení</a:t>
            </a:r>
          </a:p>
        </p:txBody>
      </p:sp>
    </p:spTree>
    <p:extLst>
      <p:ext uri="{BB962C8B-B14F-4D97-AF65-F5344CB8AC3E}">
        <p14:creationId xmlns:p14="http://schemas.microsoft.com/office/powerpoint/2010/main" val="126555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community in IGSES, KU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75" y="1476375"/>
            <a:ext cx="4305301" cy="4921250"/>
          </a:xfrm>
        </p:spPr>
        <p:txBody>
          <a:bodyPr/>
          <a:lstStyle/>
          <a:p>
            <a:r>
              <a:rPr lang="en-US" dirty="0"/>
              <a:t>KUFSA, KIISA</a:t>
            </a:r>
          </a:p>
          <a:p>
            <a:r>
              <a:rPr lang="en-US" dirty="0"/>
              <a:t>Nationalities from all around the world</a:t>
            </a:r>
          </a:p>
          <a:p>
            <a:r>
              <a:rPr lang="en-US" dirty="0"/>
              <a:t>Social gatherings</a:t>
            </a:r>
          </a:p>
          <a:p>
            <a:r>
              <a:rPr lang="en-US" dirty="0"/>
              <a:t>Trips around the Kyushu</a:t>
            </a:r>
          </a:p>
          <a:p>
            <a:r>
              <a:rPr lang="en-US" dirty="0"/>
              <a:t>Friends</a:t>
            </a:r>
          </a:p>
          <a:p>
            <a:r>
              <a:rPr lang="en-US" dirty="0"/>
              <a:t>Contacts</a:t>
            </a:r>
          </a:p>
        </p:txBody>
      </p:sp>
      <p:pic>
        <p:nvPicPr>
          <p:cNvPr id="2050" name="Picture 2" descr="Image may contain: 13 people, people smiling, people standing, sky, ocean and outdo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841375"/>
            <a:ext cx="62611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66289-E278-40FB-8B4C-DB2DB926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70205-891D-4B93-8A66-B016D12B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C69CD-4744-4ABF-A3AE-9A48EE94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2599-0456-44BA-A676-BDD66403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webináře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3CF4-2F6D-42D4-8D2D-9D7F28D13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304925"/>
            <a:ext cx="7383274" cy="44577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bg1">
                    <a:lumMod val="85000"/>
                  </a:schemeClr>
                </a:solidFill>
              </a:rPr>
              <a:t>Úvodem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Představení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Kyushu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University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Co je to IGSES a co tam děláme?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bg1">
                    <a:lumMod val="85000"/>
                  </a:schemeClr>
                </a:solidFill>
              </a:rPr>
              <a:t>Co se nabízí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Jaké jsou možnosti stáží a stipendií z Japonské strany?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Jak si vybrat laboratoř?</a:t>
            </a:r>
          </a:p>
          <a:p>
            <a:pPr marL="0" indent="0">
              <a:buNone/>
            </a:pPr>
            <a:r>
              <a:rPr lang="cs-CZ" b="1" dirty="0"/>
              <a:t>Praktické vědět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Jak se žije na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Kyushu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University?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dirty="0"/>
              <a:t>Trochu o Japonsku a Japoncích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6F988-EF44-4D41-B5F5-77346144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BBCE3-1488-48A3-AC0F-0B01FA0A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264" y="1443327"/>
            <a:ext cx="3046412" cy="320675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089F52-45DB-4FD1-B9D4-20EF885C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CBFCE-858D-4CEE-B9AA-F4950FFD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6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516BC8-BF3D-42D8-8063-C50D590F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žije v Japonsku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79887E-0540-4A6C-9903-0D7C0B7A4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B6B80-F4C8-4F0F-8993-19DD91F9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18. 5. 2021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8745E-C536-4107-B16B-D2753A94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CB9EB-7098-4997-BF23-1CB111EC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13</a:t>
            </a:r>
          </a:p>
        </p:txBody>
      </p:sp>
      <p:pic>
        <p:nvPicPr>
          <p:cNvPr id="13314" name="Picture 2" descr="Image result for Crazy japan">
            <a:extLst>
              <a:ext uri="{FF2B5EF4-FFF2-40B4-BE49-F238E27FC236}">
                <a16:creationId xmlns:a16="http://schemas.microsoft.com/office/drawing/2014/main" id="{D490A1A2-D8EC-4400-8B2E-BD9786CA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9" y="2966261"/>
            <a:ext cx="2638646" cy="26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Crazy japan">
            <a:extLst>
              <a:ext uri="{FF2B5EF4-FFF2-40B4-BE49-F238E27FC236}">
                <a16:creationId xmlns:a16="http://schemas.microsoft.com/office/drawing/2014/main" id="{114680BC-EA9D-4084-94B8-8DBFF541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39" y="148693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Crazy japan">
            <a:extLst>
              <a:ext uri="{FF2B5EF4-FFF2-40B4-BE49-F238E27FC236}">
                <a16:creationId xmlns:a16="http://schemas.microsoft.com/office/drawing/2014/main" id="{95F6D373-1C01-4780-B2D0-F9E78180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96" y="3177223"/>
            <a:ext cx="4046141" cy="24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Crazy japan">
            <a:extLst>
              <a:ext uri="{FF2B5EF4-FFF2-40B4-BE49-F238E27FC236}">
                <a16:creationId xmlns:a16="http://schemas.microsoft.com/office/drawing/2014/main" id="{0A2DFD6F-AE69-457F-97F6-87AF5ADB5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10" y="1406786"/>
            <a:ext cx="3250915" cy="23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Crazy japan">
            <a:extLst>
              <a:ext uri="{FF2B5EF4-FFF2-40B4-BE49-F238E27FC236}">
                <a16:creationId xmlns:a16="http://schemas.microsoft.com/office/drawing/2014/main" id="{A35CFEDA-94A6-48BC-8088-F61A6B3B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43" y="3270893"/>
            <a:ext cx="4207799" cy="233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0CCD-1C74-4C4A-83BF-0DD12240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Kulturní rozdíly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1F1B-6DC7-4DF4-8BB1-E7E2C4ECA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674" y="1190625"/>
            <a:ext cx="6953249" cy="4572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Japonci jsou velmi zdvořilí a hodně se omlouvají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Na druhou stranu jsou velmi tvrdí vyjednavači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Nenechte se zmást umělým úsměvem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Pomůžou co můžou, ale většinou přes pravidla nejede vlak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Všechno se musí plánovat dlouho dopředu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Je jich hodně, při organizování akcí bývají dost striktní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D6E39-F557-4467-86D9-FD8D68C7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4CC56-1558-4286-B1AD-09593D57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A277-22CD-4F83-9C2B-F53AB9DB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75289A1-61D2-4078-95AC-8BB40619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6" y="1200150"/>
            <a:ext cx="30480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ehind the Stereotype: “Japanese People Are So Polite and Nice!” | LIVE  JAPAN travel guide">
            <a:extLst>
              <a:ext uri="{FF2B5EF4-FFF2-40B4-BE49-F238E27FC236}">
                <a16:creationId xmlns:a16="http://schemas.microsoft.com/office/drawing/2014/main" id="{AA69F634-9963-4D0D-9AE8-0C4AEEDC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45" y="2162175"/>
            <a:ext cx="177355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1 Cultural Experiences You Must Try in Japan | tsunagu Japan">
            <a:extLst>
              <a:ext uri="{FF2B5EF4-FFF2-40B4-BE49-F238E27FC236}">
                <a16:creationId xmlns:a16="http://schemas.microsoft.com/office/drawing/2014/main" id="{594293EF-8C2B-49D1-95C1-47E73ABD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6" y="3724275"/>
            <a:ext cx="3057526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835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E60E-9484-4D51-9380-9940362BF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Jazyková bariéra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CB750-F973-4658-96E8-E86C0FF16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18. 5. 2021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B1FEE-9B5C-4459-8AB5-0B8524EB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Webinář o studiu v Japonsku na Kyushu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EC553-34B1-4805-9D21-052DD736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2977-07F0-43A6-A277-6FF5B415121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2" descr="Image result for japanese english">
            <a:extLst>
              <a:ext uri="{FF2B5EF4-FFF2-40B4-BE49-F238E27FC236}">
                <a16:creationId xmlns:a16="http://schemas.microsoft.com/office/drawing/2014/main" id="{3472632C-E23E-4F91-B93B-E638400186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100261"/>
            <a:ext cx="310515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9F1295-6A7A-4D2B-89CE-A16AC8511F86}"/>
              </a:ext>
            </a:extLst>
          </p:cNvPr>
          <p:cNvSpPr txBox="1"/>
          <p:nvPr/>
        </p:nvSpPr>
        <p:spPr>
          <a:xfrm>
            <a:off x="5391150" y="161555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dirty="0"/>
              <a:t>Japonci nejsou velmi silní v cizích jazycích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dirty="0"/>
              <a:t>Pouze malé množství z nich má motivaci se učit Anglicky</a:t>
            </a:r>
            <a:endParaRPr lang="en-GB" sz="2400" dirty="0"/>
          </a:p>
        </p:txBody>
      </p:sp>
      <p:pic>
        <p:nvPicPr>
          <p:cNvPr id="6146" name="Picture 2" descr="These Totally Lost in Translation English Signs in Japan Have us Scratching  Our Heads - GaijinPot">
            <a:extLst>
              <a:ext uri="{FF2B5EF4-FFF2-40B4-BE49-F238E27FC236}">
                <a16:creationId xmlns:a16="http://schemas.microsoft.com/office/drawing/2014/main" id="{867CFA54-9539-45D2-9BB2-44F52492B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181349"/>
            <a:ext cx="262907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apanese sign | Tumblr | Funny signs, Engrish, Fun signs">
            <a:extLst>
              <a:ext uri="{FF2B5EF4-FFF2-40B4-BE49-F238E27FC236}">
                <a16:creationId xmlns:a16="http://schemas.microsoft.com/office/drawing/2014/main" id="{9B091209-6D8A-4A8D-A277-3640490CD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190874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21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616</Words>
  <Application>Microsoft Office PowerPoint</Application>
  <PresentationFormat>Widescreen</PresentationFormat>
  <Paragraphs>116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Custom Design</vt:lpstr>
      <vt:lpstr>Obsah webináře</vt:lpstr>
      <vt:lpstr>Ubytování - stáže</vt:lpstr>
      <vt:lpstr>Ubytování - dlouhodobé</vt:lpstr>
      <vt:lpstr>Kluby a sdružení</vt:lpstr>
      <vt:lpstr>International community in IGSES, KU</vt:lpstr>
      <vt:lpstr>Obsah webináře</vt:lpstr>
      <vt:lpstr>Jak se žije v Japonsku</vt:lpstr>
      <vt:lpstr>Kulturní rozdíly</vt:lpstr>
      <vt:lpstr>Jazyková bariéra</vt:lpstr>
      <vt:lpstr>Fukuoka</vt:lpstr>
      <vt:lpstr>Jídlo</vt:lpstr>
      <vt:lpstr>Cestování</vt:lpstr>
      <vt:lpstr>PowerPoint Presentation</vt:lpstr>
      <vt:lpstr>Děkuji za pozornost!</vt:lpstr>
    </vt:vector>
  </TitlesOfParts>
  <Company>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Frantisek Miksik</dc:creator>
  <cp:lastModifiedBy>Miksik</cp:lastModifiedBy>
  <cp:revision>53</cp:revision>
  <dcterms:created xsi:type="dcterms:W3CDTF">2019-10-05T10:43:07Z</dcterms:created>
  <dcterms:modified xsi:type="dcterms:W3CDTF">2021-05-18T07:51:51Z</dcterms:modified>
</cp:coreProperties>
</file>